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24"/>
  </p:notesMasterIdLst>
  <p:sldIdLst>
    <p:sldId id="256" r:id="rId5"/>
    <p:sldId id="270" r:id="rId6"/>
    <p:sldId id="272" r:id="rId7"/>
    <p:sldId id="273" r:id="rId8"/>
    <p:sldId id="258" r:id="rId9"/>
    <p:sldId id="257" r:id="rId10"/>
    <p:sldId id="268" r:id="rId11"/>
    <p:sldId id="261" r:id="rId12"/>
    <p:sldId id="262" r:id="rId13"/>
    <p:sldId id="263" r:id="rId14"/>
    <p:sldId id="265" r:id="rId15"/>
    <p:sldId id="266" r:id="rId16"/>
    <p:sldId id="271" r:id="rId17"/>
    <p:sldId id="274" r:id="rId18"/>
    <p:sldId id="275" r:id="rId19"/>
    <p:sldId id="269" r:id="rId20"/>
    <p:sldId id="267" r:id="rId21"/>
    <p:sldId id="260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A63971-2993-42C0-ABBD-08DAEC0BA94B}" v="1128" dt="2023-11-14T22:54:30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14:28:33.6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95 121 9648 0 0,'0'0'24'0'0,"-24"-28"16"0"0,9 12-24 0 0,-40-61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23:14:11.7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22 24575,'-2'37'0,"1"-26"0,0 1 0,1-1 0,1 1 0,-1-1 0,2 0 0,3 19 0,-4-28 0,0 0 0,0 0 0,0 0 0,1 0 0,-1 0 0,0 0 0,1 0 0,-1 0 0,1-1 0,0 1 0,-1 0 0,1-1 0,0 1 0,0-1 0,0 0 0,0 0 0,0 0 0,0 0 0,0 0 0,1 0 0,-1-1 0,0 1 0,0-1 0,1 1 0,-1-1 0,0 0 0,1 0 0,-1 0 0,0 0 0,1 0 0,-1 0 0,0-1 0,1 1 0,1-2 0,4 0 0,-1 0 0,0-1 0,-1 1 0,1-2 0,0 1 0,-1-1 0,0 0 0,0 0 0,9-8 0,24-33 0,-37 43 0,0-1 0,0 0 0,-1 0 0,1 0 0,-1 0 0,0 0 0,1 0 0,-1 0 0,-1 0 0,1-1 0,0 1 0,-1 0 0,0-1 0,0-5 0,0 8 0,1 1 0,-1-1 0,-1 1 0,1 0 0,0-1 0,0 1 0,0-1 0,0 1 0,0 0 0,0-1 0,0 1 0,0-1 0,-1 1 0,1 0 0,0-1 0,0 1 0,-1 0 0,1-1 0,0 1 0,0 0 0,-1-1 0,1 1 0,0 0 0,-1 0 0,1-1 0,0 1 0,-1 0 0,1 0 0,-1 0 0,1-1 0,0 1 0,-1 0 0,0 0 0,-13 8 0,-8 20 0,21-26 0,-6 10 0,0 1 0,1 0 0,0 1 0,-6 23 0,12-35 0,-1 0 0,0 0 0,1 0 0,0 0 0,-1 0 0,1 0 0,0 0 0,0 1 0,0-1 0,0 0 0,1 0 0,-1 0 0,1 0 0,-1 0 0,1 0 0,-1 0 0,1 0 0,0 0 0,0 0 0,0 0 0,1 0 0,-1 0 0,0-1 0,0 1 0,1-1 0,-1 1 0,1-1 0,0 1 0,-1-1 0,1 0 0,0 0 0,0 1 0,0-2 0,0 1 0,0 0 0,0 0 0,0 0 0,0-1 0,0 1 0,3-1 0,3 1 0,0 0 0,0 0 0,-1-1 0,1 0 0,0 0 0,0-1 0,-1 0 0,11-3 0,-14 3 0,0-1 0,-1 1 0,1 0 0,0-1 0,-1 0 0,1 0 0,-1 0 0,0 0 0,1 0 0,-1-1 0,0 1 0,-1-1 0,1 0 0,0 0 0,-1 0 0,0 0 0,1-1 0,1-3 0,10-30 0,14-49 0,-28 83 23,1 0 0,-1 0 0,0 0-1,0 1 1,0-1 0,0 0 0,0 0-1,0 0 1,-1 0 0,0 0 0,1 0-1,-1 0 1,0 1 0,-2-4 0,2 5-61,1 0 0,-1 0 0,1 0 0,-1 0 0,1 0 0,-1 1 0,0-1 0,0 0 0,1 1 0,-1-1 0,0 0 0,0 1 1,0-1-1,0 1 0,1-1 0,-1 1 0,0 0 0,0-1 0,0 1 0,0 0 0,0 0 0,0 0 0,0-1 0,0 1 0,0 0 1,0 0-1,0 1 0,0-1 0,0 0 0,0 0 0,0 0 0,0 1 0,0-1 0,0 0 0,0 1 0,0-1 0,0 1 0,0-1 1,1 1-1,-1-1 0,0 1 0,0 0 0,1-1 0,-2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23:14:16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23:14:49.9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50 24575,'11'-30'0,"-3"11"0,-5 51 0,-1 1 0,-3 43 0,-11-14 0,9-54 0,0 1 0,1-1 0,0 1 0,1 0 0,0 0 0,0 0 0,1 0 0,0 0 0,0 0 0,1 0 0,0-1 0,3 10 0,-3-16 0,-1 0 0,1-1 0,0 1 0,0 0 0,0-1 0,0 1 0,0-1 0,0 1 0,0-1 0,0 1 0,1-1 0,-1 0 0,0 0 0,1 0 0,-1 0 0,1 0 0,0 0 0,-1 0 0,1 0 0,0 0 0,-1-1 0,1 1 0,0-1 0,0 1 0,-1-1 0,1 0 0,0 0 0,0 0 0,0 0 0,0 0 0,-1 0 0,1 0 0,0 0 0,0-1 0,0 1 0,-1-1 0,1 1 0,0-1 0,-1 0 0,1 0 0,2-1 0,3-2 0,-1 0 0,1 0 0,0-1 0,-1 1 0,0-2 0,0 1 0,-1-1 0,7-8 0,50-52 0,-60 63 0,-1 1 0,1 0 0,0 0 0,0 0 0,0 1 0,0-1 0,0 0 0,0 1 0,0-1 0,0 1 0,1-1 0,-1 1 0,0 0 0,1 0 0,-1 0 0,1 1 0,0-1 0,4 0 0,-2 1 0,1 1 0,0 0 0,-1 0 0,1 0 0,-1 1 0,0 0 0,6 2 0,9 3 0,-11-4 69,1 0-1,0-1 0,0 0 0,13 1 1,-20-3-191,1 1 0,0-2 0,0 1 0,0 0 0,0-1 0,0 1 0,0-1 0,0 0 0,-1-1 1,1 1-1,0-1 0,-1 1 0,7-5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83A1C-2B2C-4771-B1F0-69C27B561C90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1E798-1C15-4751-9416-B000F0C6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3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1E798-1C15-4751-9416-B000F0C60D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7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1E798-1C15-4751-9416-B000F0C60D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85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1E798-1C15-4751-9416-B000F0C60D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5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7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9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1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8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1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52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4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1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750">
        <p15:prstTrans prst="origami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5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E72B6D-23BA-9380-3342-104885399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982" y="4293388"/>
            <a:ext cx="8833655" cy="727748"/>
          </a:xfrm>
        </p:spPr>
        <p:txBody>
          <a:bodyPr>
            <a:normAutofit/>
          </a:bodyPr>
          <a:lstStyle/>
          <a:p>
            <a:r>
              <a:rPr lang="en-US" sz="3700" dirty="0">
                <a:cs typeface="Calibri Light"/>
              </a:rPr>
              <a:t>Group Programming Project 1</a:t>
            </a:r>
            <a:endParaRPr 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2769C-32B1-31BF-BE23-1FEC44EAF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983" y="5021137"/>
            <a:ext cx="8833654" cy="522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cs typeface="Calibri"/>
              </a:rPr>
              <a:t>By: Robert Pearson and Tyler Doherty</a:t>
            </a:r>
            <a:endParaRPr lang="en-US" sz="1600" dirty="0"/>
          </a:p>
        </p:txBody>
      </p:sp>
      <p:pic>
        <p:nvPicPr>
          <p:cNvPr id="5" name="Picture 4" descr="programming | Geek humor, Funny gif, Funny">
            <a:extLst>
              <a:ext uri="{FF2B5EF4-FFF2-40B4-BE49-F238E27FC236}">
                <a16:creationId xmlns:a16="http://schemas.microsoft.com/office/drawing/2014/main" id="{2066876A-9CBF-BE2A-3EEF-AAD480B2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255" y="35859"/>
            <a:ext cx="5273488" cy="40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5205BC-71F7-0C8B-F72E-247808A0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Showing Expenses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AE98D50E-5A8E-5CB7-3C3C-33EC3811C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17" y="4202728"/>
            <a:ext cx="3654568" cy="1026125"/>
          </a:xfrm>
        </p:spPr>
        <p:txBody>
          <a:bodyPr vert="horz" lIns="91440" tIns="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>
                <a:solidFill>
                  <a:srgbClr val="FFFEFF"/>
                </a:solidFill>
              </a:rPr>
              <a:t>Step 3: Displays your monthly budget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Expenses GIFs - Get the best GIF on GIPHY">
            <a:extLst>
              <a:ext uri="{FF2B5EF4-FFF2-40B4-BE49-F238E27FC236}">
                <a16:creationId xmlns:a16="http://schemas.microsoft.com/office/drawing/2014/main" id="{7DDB4CC6-38DB-4F0D-DE22-981230606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37" y="-11493"/>
            <a:ext cx="2996739" cy="2996739"/>
          </a:xfrm>
          <a:prstGeom prst="rect">
            <a:avLst/>
          </a:prstGeom>
          <a:ln w="952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FCD3B1-0E2C-17FC-183F-4119686B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85" y="4585107"/>
            <a:ext cx="6237002" cy="605950"/>
          </a:xfrm>
          <a:prstGeom prst="rect">
            <a:avLst/>
          </a:prstGeom>
        </p:spPr>
      </p:pic>
      <p:sp>
        <p:nvSpPr>
          <p:cNvPr id="6" name="Content Placeholder 101">
            <a:extLst>
              <a:ext uri="{FF2B5EF4-FFF2-40B4-BE49-F238E27FC236}">
                <a16:creationId xmlns:a16="http://schemas.microsoft.com/office/drawing/2014/main" id="{3168C759-CEB9-D957-8FDB-46EB2DC5CFD9}"/>
              </a:ext>
            </a:extLst>
          </p:cNvPr>
          <p:cNvSpPr txBox="1">
            <a:spLocks/>
          </p:cNvSpPr>
          <p:nvPr/>
        </p:nvSpPr>
        <p:spPr>
          <a:xfrm>
            <a:off x="5831345" y="2617573"/>
            <a:ext cx="6281873" cy="237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700" dirty="0">
                <a:cs typeface="Calibri"/>
              </a:rPr>
              <a:t>Displays monthly income and total monthly expenses</a:t>
            </a:r>
          </a:p>
          <a:p>
            <a:pPr>
              <a:lnSpc>
                <a:spcPct val="110000"/>
              </a:lnSpc>
            </a:pPr>
            <a:r>
              <a:rPr lang="en-US" sz="1700" dirty="0">
                <a:cs typeface="Calibri"/>
              </a:rPr>
              <a:t>Displays the categories from their monthly expenses</a:t>
            </a:r>
          </a:p>
        </p:txBody>
      </p:sp>
    </p:spTree>
    <p:extLst>
      <p:ext uri="{BB962C8B-B14F-4D97-AF65-F5344CB8AC3E}">
        <p14:creationId xmlns:p14="http://schemas.microsoft.com/office/powerpoint/2010/main" val="29900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5205BC-71F7-0C8B-F72E-247808A0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600"/>
              <a:t>Creating Sample Budget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AE98D50E-5A8E-5CB7-3C3C-33EC3811C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17" y="4202728"/>
            <a:ext cx="3654568" cy="1026125"/>
          </a:xfrm>
        </p:spPr>
        <p:txBody>
          <a:bodyPr vert="horz" lIns="91440" tIns="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>
                <a:solidFill>
                  <a:srgbClr val="FFFEFF"/>
                </a:solidFill>
              </a:rPr>
              <a:t>Step 4: Creates a monthly sample budget for you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01">
            <a:extLst>
              <a:ext uri="{FF2B5EF4-FFF2-40B4-BE49-F238E27FC236}">
                <a16:creationId xmlns:a16="http://schemas.microsoft.com/office/drawing/2014/main" id="{860C7629-498E-6755-E25C-2C7B576AC325}"/>
              </a:ext>
            </a:extLst>
          </p:cNvPr>
          <p:cNvSpPr txBox="1">
            <a:spLocks/>
          </p:cNvSpPr>
          <p:nvPr/>
        </p:nvSpPr>
        <p:spPr>
          <a:xfrm>
            <a:off x="5821889" y="2063249"/>
            <a:ext cx="6281873" cy="237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700" dirty="0">
                <a:cs typeface="Calibri"/>
              </a:rPr>
              <a:t>Based on users' monthly salary</a:t>
            </a:r>
          </a:p>
          <a:p>
            <a:pPr>
              <a:lnSpc>
                <a:spcPct val="110000"/>
              </a:lnSpc>
            </a:pPr>
            <a:r>
              <a:rPr lang="en-US" sz="1700" dirty="0">
                <a:cs typeface="Calibri"/>
              </a:rPr>
              <a:t>Asks user if they have any debt because that will affect the budget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5C3C3-E9D0-8909-F0C6-B7F8703AE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22" y="4801529"/>
            <a:ext cx="1796056" cy="2054313"/>
          </a:xfrm>
          <a:prstGeom prst="rect">
            <a:avLst/>
          </a:prstGeom>
          <a:ln w="952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E40FA-B087-2376-1600-EAFC41834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279" y="3770984"/>
            <a:ext cx="3467188" cy="971352"/>
          </a:xfrm>
          <a:prstGeom prst="rect">
            <a:avLst/>
          </a:prstGeom>
        </p:spPr>
      </p:pic>
      <p:pic>
        <p:nvPicPr>
          <p:cNvPr id="8" name="Picture 7" descr="A person lying on a pile of money&#10;&#10;Description automatically generated">
            <a:extLst>
              <a:ext uri="{FF2B5EF4-FFF2-40B4-BE49-F238E27FC236}">
                <a16:creationId xmlns:a16="http://schemas.microsoft.com/office/drawing/2014/main" id="{255135E5-AFE2-4971-96E0-C0A819591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00" y="101092"/>
            <a:ext cx="47434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0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20 Hilarious GIFs that Sum Up the Sales Profession">
            <a:extLst>
              <a:ext uri="{FF2B5EF4-FFF2-40B4-BE49-F238E27FC236}">
                <a16:creationId xmlns:a16="http://schemas.microsoft.com/office/drawing/2014/main" id="{FBFBDB9D-9C94-427A-898E-D0D1CF82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8" y="1025264"/>
            <a:ext cx="3998611" cy="2149253"/>
          </a:xfrm>
          <a:prstGeom prst="rect">
            <a:avLst/>
          </a:prstGeom>
          <a:ln w="12700">
            <a:noFill/>
          </a:ln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16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2900F6-B836-8029-1B9D-B92EEFB1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400" dirty="0"/>
              <a:t>This will create a monthly budget for you to go by!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0D6F8-1B51-9714-F145-B724A850F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142" y="1253443"/>
            <a:ext cx="6195597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8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27CD12-A6CF-489C-ADCF-17D7E56C7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E48C8E-1009-4750-9630-436223C9E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70ACFF1E-E5E6-43E9-A5B7-33E0BEBD6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217FABC-C638-4392-847B-1D5D24ACF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5F4D7986-89F7-4A82-BCE1-D3748FA19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086EDA91-62A8-4A58-8FD1-50579B98C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D2FE2666-E34E-4114-988D-0D6E0E7EF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0447EE7-0C29-4B15-AABB-C0C4A8F6A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D5347D5C-1205-4D74-AA55-A6AC8C781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13696D3F-405F-490D-AF68-9BBDC7DDD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194048F-FCD0-4944-9723-14BFD0715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F634E52A-02AD-4955-AA3F-8E8935F41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9E661E3-26F4-4992-B424-91AAE0A00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5FC5C1D-91B5-4EBF-9A3E-BB5DC1E2A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6D39CDA7-D7D3-4FED-B2BA-40464AA42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F7F716E2-501F-47E8-9626-D9EC5492C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3074FC5C-533A-4B99-8B9E-ED1C65AE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00EDCFC2-0B77-4D95-8F8E-DB60A85F2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74CB405-A36B-4456-9DE3-EBE212552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BD84B494-4095-4E61-B65F-34F5C6BC8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3484AA0-BE6E-4F8B-85CF-9C4C750FF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D38E5F-6E59-41DA-B3CA-6AD28BF6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59" name="Isosceles Triangle 39">
              <a:extLst>
                <a:ext uri="{FF2B5EF4-FFF2-40B4-BE49-F238E27FC236}">
                  <a16:creationId xmlns:a16="http://schemas.microsoft.com/office/drawing/2014/main" id="{9AF9BC5C-44FD-4080-8C54-CC4E5F83F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A884903-3516-494A-B966-3E7651567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2900F6-B836-8029-1B9D-B92EEFB1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187" y="4147039"/>
            <a:ext cx="867229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What Did We Learn?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019510-1F68-48FE-8C72-905BF5582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032" y="1179555"/>
            <a:ext cx="8850737" cy="26214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F55CDEA1-2983-2B02-2438-A7828A791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1885" y="1346402"/>
            <a:ext cx="2302486" cy="230248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8784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499C9FE-4B17-4937-9EB8-3E1A97E32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A1AA859-8E3B-49BF-83F6-ADF050A2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EA5E9A71-2A94-4FAA-859F-1930C2E91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15C43A1A-EE63-4F18-BA50-6BCC0C5FB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D20E631E-2C68-4E27-B833-094ECE509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446723A-FC6F-4012-8557-06069FA13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7F3D87D4-252C-4471-A220-28B58BF43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054B916A-0FD0-4006-BD6C-9D29CA03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2133C3B4-D163-43CB-B3FC-A1B9A1DC3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44DECBCA-815C-4296-B4DA-F12AD81F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B6C3CA6F-2113-4095-B77D-19519074C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6A23EEC5-4C2F-4460-B6F6-A6852C46F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CAEC751-845A-4873-BCB3-29B7EF60F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FA38FC93-11A4-4EB5-BC13-85FB353CD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B5B6AC4D-E640-47F2-AA5A-9F9A1DB8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962630FB-473F-4D83-8B9F-EC52E31CA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035721E2-E73B-4E57-92E2-DE71F0D17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3071D074-66CD-4273-AF66-207364BA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4197CB22-95EA-4E41-94A6-6BCE8C027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622F5B4E-EBC2-4021-A986-B40B49442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1450C78-508B-412D-8354-C6AE7E9F9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D2C6055-EB42-4E7C-B358-308A54C71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0384A8-C4E8-407C-BD44-2B989327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39">
              <a:extLst>
                <a:ext uri="{FF2B5EF4-FFF2-40B4-BE49-F238E27FC236}">
                  <a16:creationId xmlns:a16="http://schemas.microsoft.com/office/drawing/2014/main" id="{B7F9FA9E-2650-4B17-BA91-C12C0C5F9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96B943E-BAEE-4DC2-87CB-78F6E433D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alculator, pen, compass, money and a paper with graphs printed on it">
            <a:extLst>
              <a:ext uri="{FF2B5EF4-FFF2-40B4-BE49-F238E27FC236}">
                <a16:creationId xmlns:a16="http://schemas.microsoft.com/office/drawing/2014/main" id="{29C0C080-20E9-CAC3-D53B-01F4B7CFA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82" r="18259" b="-2"/>
          <a:stretch/>
        </p:blipFill>
        <p:spPr>
          <a:xfrm>
            <a:off x="5446972" y="227"/>
            <a:ext cx="6745028" cy="6858000"/>
          </a:xfrm>
          <a:prstGeom prst="rect">
            <a:avLst/>
          </a:prstGeom>
          <a:ln w="9525">
            <a:noFill/>
          </a:ln>
        </p:spPr>
      </p:pic>
      <p:sp>
        <p:nvSpPr>
          <p:cNvPr id="56" name="Title 55">
            <a:extLst>
              <a:ext uri="{FF2B5EF4-FFF2-40B4-BE49-F238E27FC236}">
                <a16:creationId xmlns:a16="http://schemas.microsoft.com/office/drawing/2014/main" id="{9D8BC5AB-E7D6-E466-AAF2-E1603959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process of budgeting</a:t>
            </a:r>
          </a:p>
        </p:txBody>
      </p:sp>
    </p:spTree>
    <p:extLst>
      <p:ext uri="{BB962C8B-B14F-4D97-AF65-F5344CB8AC3E}">
        <p14:creationId xmlns:p14="http://schemas.microsoft.com/office/powerpoint/2010/main" val="2742458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55">
            <a:extLst>
              <a:ext uri="{FF2B5EF4-FFF2-40B4-BE49-F238E27FC236}">
                <a16:creationId xmlns:a16="http://schemas.microsoft.com/office/drawing/2014/main" id="{9D8BC5AB-E7D6-E466-AAF2-E16039597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600"/>
              <a:t>How important is to save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iggy bank on white background">
            <a:extLst>
              <a:ext uri="{FF2B5EF4-FFF2-40B4-BE49-F238E27FC236}">
                <a16:creationId xmlns:a16="http://schemas.microsoft.com/office/drawing/2014/main" id="{383CE48F-F438-6C57-B2FB-4B05E2C7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62" y="373413"/>
            <a:ext cx="6120318" cy="612031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754662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900F6-B836-8029-1B9D-B92EEFB1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187" y="1801592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dirty="0"/>
              <a:t>What Could We Improve?</a:t>
            </a:r>
          </a:p>
        </p:txBody>
      </p:sp>
      <p:sp>
        <p:nvSpPr>
          <p:cNvPr id="3" name="Content Placeholder 101">
            <a:extLst>
              <a:ext uri="{FF2B5EF4-FFF2-40B4-BE49-F238E27FC236}">
                <a16:creationId xmlns:a16="http://schemas.microsoft.com/office/drawing/2014/main" id="{F6D15FC0-F576-3DF7-AD3D-41C56D48A472}"/>
              </a:ext>
            </a:extLst>
          </p:cNvPr>
          <p:cNvSpPr txBox="1">
            <a:spLocks/>
          </p:cNvSpPr>
          <p:nvPr/>
        </p:nvSpPr>
        <p:spPr>
          <a:xfrm>
            <a:off x="3253178" y="3212944"/>
            <a:ext cx="6281873" cy="237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700" dirty="0">
                <a:solidFill>
                  <a:schemeClr val="bg1"/>
                </a:solidFill>
                <a:cs typeface="Calibri"/>
              </a:rPr>
              <a:t>Allow user to set their own categories for the budget</a:t>
            </a:r>
          </a:p>
          <a:p>
            <a:pPr>
              <a:lnSpc>
                <a:spcPct val="110000"/>
              </a:lnSpc>
            </a:pPr>
            <a:r>
              <a:rPr lang="en-US" sz="1700" dirty="0">
                <a:solidFill>
                  <a:schemeClr val="bg1"/>
                </a:solidFill>
                <a:cs typeface="Calibri"/>
              </a:rPr>
              <a:t>Make the process of adding expenses less tedious</a:t>
            </a: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28A758-5CAC-B582-8BE5-F8F3476C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93" y="4614902"/>
            <a:ext cx="8081960" cy="943954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tx2"/>
                </a:solidFill>
              </a:rPr>
              <a:t>The End</a:t>
            </a:r>
          </a:p>
        </p:txBody>
      </p:sp>
      <p:sp>
        <p:nvSpPr>
          <p:cNvPr id="113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pongebob Patrick Star GIF - Spongebob Patrick Star The End - Discover &amp;  Share GIFs">
            <a:extLst>
              <a:ext uri="{FF2B5EF4-FFF2-40B4-BE49-F238E27FC236}">
                <a16:creationId xmlns:a16="http://schemas.microsoft.com/office/drawing/2014/main" id="{E3A4442F-4696-411E-2A41-3B3D3180E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116" y="1120792"/>
            <a:ext cx="4513767" cy="309981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307484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0832D667-7B42-44D2-B938-940442D20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03B2A94-9629-4559-A8EE-FA35875C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9DBA6424-3342-4DF3-BCD7-33B4C15D5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14E51766-F7B9-4B51-884F-1F7D7EE5B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FF9DCF15-2382-4559-9637-3EAA1E6DC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F98DBF29-2E5A-48BF-BF06-ED550A065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9D53D67A-A247-497E-B75B-C7FB167CB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F4E73754-B830-43F0-89CC-45DE21673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FC058DD9-22BC-41CD-A3B6-F20C795BF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BEC68285-ED68-4AB1-BE04-8122033C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1063E4A8-04DA-4CAA-8BBA-2EF41B0A2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DEB10DFA-1D9B-471A-AA12-09160C597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96507D5-AA5E-4ED0-90C5-0DD7800FA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B7F4B1B3-4D59-417F-9B59-6BEB956DC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23245602-2085-4844-AE56-4A33E511E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371FD07C-50CB-42C0-A87B-729CBA5F0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7EBFB279-A196-4FB1-AF59-A69812DE2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9689D711-9CB5-480A-B272-33D511DE4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5CC557C5-4A89-4323-BE18-75789F98D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2F791364-524E-4841-9D52-FF45B0C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3">
              <a:extLst>
                <a:ext uri="{FF2B5EF4-FFF2-40B4-BE49-F238E27FC236}">
                  <a16:creationId xmlns:a16="http://schemas.microsoft.com/office/drawing/2014/main" id="{E24F28DD-E080-417F-A6FB-7A96A085A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4">
              <a:extLst>
                <a:ext uri="{FF2B5EF4-FFF2-40B4-BE49-F238E27FC236}">
                  <a16:creationId xmlns:a16="http://schemas.microsoft.com/office/drawing/2014/main" id="{63109579-024B-4769-B876-169C45C70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5">
              <a:extLst>
                <a:ext uri="{FF2B5EF4-FFF2-40B4-BE49-F238E27FC236}">
                  <a16:creationId xmlns:a16="http://schemas.microsoft.com/office/drawing/2014/main" id="{57E169AF-43F1-417A-9196-BE1FE9122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91281DB-C4BC-4696-B2A1-D269A352C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24E0130-B56F-4890-B88F-C2743C0C7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Isosceles Triangle 22">
              <a:extLst>
                <a:ext uri="{FF2B5EF4-FFF2-40B4-BE49-F238E27FC236}">
                  <a16:creationId xmlns:a16="http://schemas.microsoft.com/office/drawing/2014/main" id="{DD2DB7AC-5E32-4702-95C8-52275AA18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0791A2B-C9E2-4143-91B8-5774E969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5205BC-71F7-0C8B-F72E-247808A0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What will our budget manager do?</a:t>
            </a:r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F9FDAB2F-F5B5-425E-BA86-B1EFA0651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4014" y="803186"/>
            <a:ext cx="6270266" cy="237998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111DC-AC81-2A2D-8AE2-5DB028FC3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60" y="1216956"/>
            <a:ext cx="2900340" cy="1553293"/>
          </a:xfrm>
          <a:prstGeom prst="rect">
            <a:avLst/>
          </a:prstGeom>
          <a:ln w="952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3E7A75-68C3-1FC9-F6D6-933D281CB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305" y="964051"/>
            <a:ext cx="1796056" cy="2054313"/>
          </a:xfrm>
          <a:prstGeom prst="rect">
            <a:avLst/>
          </a:prstGeom>
          <a:ln w="9525">
            <a:noFill/>
          </a:ln>
        </p:spPr>
      </p:pic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AE98D50E-5A8E-5CB7-3C3C-33EC3811C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3672402"/>
            <a:ext cx="6281873" cy="237940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>
                <a:cs typeface="Calibri"/>
              </a:rPr>
              <a:t>Input salary </a:t>
            </a:r>
          </a:p>
          <a:p>
            <a:pPr>
              <a:lnSpc>
                <a:spcPct val="110000"/>
              </a:lnSpc>
            </a:pPr>
            <a:r>
              <a:rPr lang="en-US" sz="1700">
                <a:cs typeface="Calibri"/>
              </a:rPr>
              <a:t>Log monthly expenses</a:t>
            </a:r>
          </a:p>
          <a:p>
            <a:pPr>
              <a:lnSpc>
                <a:spcPct val="110000"/>
              </a:lnSpc>
            </a:pPr>
            <a:r>
              <a:rPr lang="en-US" sz="1700">
                <a:cs typeface="Calibri"/>
              </a:rPr>
              <a:t>Set budget goals</a:t>
            </a:r>
          </a:p>
          <a:p>
            <a:pPr>
              <a:lnSpc>
                <a:spcPct val="110000"/>
              </a:lnSpc>
            </a:pPr>
            <a:r>
              <a:rPr lang="en-US" sz="1700">
                <a:cs typeface="Calibri"/>
              </a:rPr>
              <a:t>View expenses</a:t>
            </a:r>
          </a:p>
          <a:p>
            <a:pPr>
              <a:lnSpc>
                <a:spcPct val="110000"/>
              </a:lnSpc>
            </a:pPr>
            <a:r>
              <a:rPr lang="en-US" sz="1700">
                <a:cs typeface="Calibri"/>
              </a:rPr>
              <a:t>Inform user if expenses do not align with budget and salary</a:t>
            </a:r>
          </a:p>
          <a:p>
            <a:pPr>
              <a:lnSpc>
                <a:spcPct val="110000"/>
              </a:lnSpc>
            </a:pPr>
            <a:endParaRPr lang="en-US" sz="1700">
              <a:cs typeface="Calibri"/>
            </a:endParaRPr>
          </a:p>
          <a:p>
            <a:pPr>
              <a:lnSpc>
                <a:spcPct val="110000"/>
              </a:lnSpc>
            </a:pPr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6112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750">
        <p15:prstTrans prst="origami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EAC9-E19B-FF31-9607-E8EC4104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1355" y="1438299"/>
            <a:ext cx="5767566" cy="1072378"/>
          </a:xfrm>
        </p:spPr>
        <p:txBody>
          <a:bodyPr anchor="ctr">
            <a:normAutofit/>
          </a:bodyPr>
          <a:lstStyle/>
          <a:p>
            <a:r>
              <a:rPr lang="en-US" sz="3600" dirty="0">
                <a:cs typeface="Calibri Light"/>
              </a:rPr>
              <a:t>Building Blocks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884E5-73E7-C6B1-F4E2-10BF9B44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102" y="2628372"/>
            <a:ext cx="5768442" cy="268360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E"/>
                </a:solidFill>
                <a:cs typeface="Calibri"/>
              </a:rPr>
              <a:t>dictionary</a:t>
            </a:r>
            <a:endParaRPr lang="en-US" sz="12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E"/>
                </a:solidFill>
                <a:cs typeface="Calibri"/>
              </a:rPr>
              <a:t>Lists</a:t>
            </a:r>
            <a:endParaRPr lang="en-US" sz="12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E"/>
                </a:solidFill>
                <a:cs typeface="Calibri"/>
              </a:rPr>
              <a:t>User Input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E"/>
                </a:solidFill>
                <a:cs typeface="Calibri"/>
              </a:rPr>
              <a:t>Functions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E"/>
                </a:solidFill>
                <a:cs typeface="Calibri"/>
              </a:rPr>
              <a:t>If Statements 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E"/>
                </a:solidFill>
                <a:cs typeface="Calibri"/>
              </a:rPr>
              <a:t>While Loop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E"/>
                </a:solidFill>
                <a:cs typeface="Calibri"/>
              </a:rPr>
              <a:t>For Loop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E"/>
                </a:solidFill>
                <a:cs typeface="Calibri"/>
              </a:rPr>
              <a:t>Classes</a:t>
            </a:r>
          </a:p>
          <a:p>
            <a:pPr>
              <a:lnSpc>
                <a:spcPct val="110000"/>
              </a:lnSpc>
            </a:pPr>
            <a:endParaRPr lang="en-US" sz="1200" dirty="0">
              <a:solidFill>
                <a:srgbClr val="FFFFFE"/>
              </a:solidFill>
              <a:cs typeface="Calibri"/>
            </a:endParaRPr>
          </a:p>
          <a:p>
            <a:pPr>
              <a:lnSpc>
                <a:spcPct val="110000"/>
              </a:lnSpc>
            </a:pPr>
            <a:endParaRPr lang="en-US" sz="1200" dirty="0">
              <a:solidFill>
                <a:srgbClr val="FFFFFE"/>
              </a:solidFill>
              <a:cs typeface="Calibri"/>
            </a:endParaRPr>
          </a:p>
        </p:txBody>
      </p:sp>
      <p:pic>
        <p:nvPicPr>
          <p:cNvPr id="4" name="Picture 3" descr="Building Blocks Simon Wiggle GIF - Building Blocks Simon ...">
            <a:extLst>
              <a:ext uri="{FF2B5EF4-FFF2-40B4-BE49-F238E27FC236}">
                <a16:creationId xmlns:a16="http://schemas.microsoft.com/office/drawing/2014/main" id="{00B139CD-0E31-43C2-6969-BCE7844D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3727"/>
            <a:ext cx="3990545" cy="39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81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7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C6ACA-E4AA-8833-6693-54911D19C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Do You Struggle With Managing Your Money?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913557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7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 men with shovels and a pile of money&#10;&#10;Description automatically generated">
            <a:extLst>
              <a:ext uri="{FF2B5EF4-FFF2-40B4-BE49-F238E27FC236}">
                <a16:creationId xmlns:a16="http://schemas.microsoft.com/office/drawing/2014/main" id="{F842A825-ED82-80DC-07A6-6DC338DC8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44" y="259014"/>
            <a:ext cx="8397312" cy="6339971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240084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6ACA-E4AA-8833-6693-54911D19C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Well, We Have The Solution For You!</a:t>
            </a:r>
            <a:endParaRPr lang="en-US" sz="4800" dirty="0"/>
          </a:p>
        </p:txBody>
      </p:sp>
      <p:pic>
        <p:nvPicPr>
          <p:cNvPr id="4" name="Picture 3" descr="A close up of a fist&#10;&#10;Description automatically generated">
            <a:extLst>
              <a:ext uri="{FF2B5EF4-FFF2-40B4-BE49-F238E27FC236}">
                <a16:creationId xmlns:a16="http://schemas.microsoft.com/office/drawing/2014/main" id="{F609D3F9-9E40-7849-252B-B58A2F0ED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52" y="0"/>
            <a:ext cx="6504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3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AC6ACA-E4AA-8833-6693-54911D19C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425" y="5199797"/>
            <a:ext cx="9435152" cy="78967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cs typeface="Calibri Light"/>
              </a:rPr>
              <a:t>Budget Manager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6" name="Graphic 55" descr="Money">
            <a:extLst>
              <a:ext uri="{FF2B5EF4-FFF2-40B4-BE49-F238E27FC236}">
                <a16:creationId xmlns:a16="http://schemas.microsoft.com/office/drawing/2014/main" id="{4784CC59-8B60-3777-751B-40C9257FE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8223" y="626940"/>
            <a:ext cx="3864547" cy="3864547"/>
          </a:xfrm>
          <a:prstGeom prst="rect">
            <a:avLst/>
          </a:prstGeom>
        </p:spPr>
      </p:pic>
      <p:pic>
        <p:nvPicPr>
          <p:cNvPr id="5" name="Graphic 4" descr="Dollar with solid fill">
            <a:extLst>
              <a:ext uri="{FF2B5EF4-FFF2-40B4-BE49-F238E27FC236}">
                <a16:creationId xmlns:a16="http://schemas.microsoft.com/office/drawing/2014/main" id="{F0FFBD47-4CD3-8E86-C23D-277192E43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1085" y="267682"/>
            <a:ext cx="4523592" cy="4523592"/>
          </a:xfrm>
          <a:prstGeom prst="rect">
            <a:avLst/>
          </a:prstGeom>
        </p:spPr>
      </p:pic>
      <p:pic>
        <p:nvPicPr>
          <p:cNvPr id="7" name="Graphic 6" descr="Dollar with solid fill">
            <a:extLst>
              <a:ext uri="{FF2B5EF4-FFF2-40B4-BE49-F238E27FC236}">
                <a16:creationId xmlns:a16="http://schemas.microsoft.com/office/drawing/2014/main" id="{CFBEBA18-7130-F767-E3F5-9354E7727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9880" y="267682"/>
            <a:ext cx="4523592" cy="45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5BC-71F7-0C8B-F72E-247808A0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 sz="3700" dirty="0">
                <a:cs typeface="Calibri Light"/>
              </a:rPr>
              <a:t>What Can Our Budget Manager Do?</a:t>
            </a:r>
            <a:endParaRPr lang="en-US" sz="3700" dirty="0"/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AE98D50E-5A8E-5CB7-3C3C-33EC3811C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67" y="3268134"/>
            <a:ext cx="6489653" cy="278367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>
                <a:cs typeface="Calibri"/>
              </a:rPr>
              <a:t>User can input their yearly salary</a:t>
            </a:r>
          </a:p>
          <a:p>
            <a:pPr>
              <a:lnSpc>
                <a:spcPct val="110000"/>
              </a:lnSpc>
            </a:pPr>
            <a:r>
              <a:rPr lang="en-US" sz="1700" dirty="0">
                <a:cs typeface="Calibri"/>
              </a:rPr>
              <a:t>User can log monthly expenses into specific categories</a:t>
            </a:r>
          </a:p>
          <a:p>
            <a:pPr>
              <a:lnSpc>
                <a:spcPct val="110000"/>
              </a:lnSpc>
            </a:pPr>
            <a:r>
              <a:rPr lang="en-US" sz="1700" dirty="0">
                <a:cs typeface="Calibri"/>
              </a:rPr>
              <a:t>User can view their expenses</a:t>
            </a:r>
          </a:p>
          <a:p>
            <a:pPr>
              <a:lnSpc>
                <a:spcPct val="110000"/>
              </a:lnSpc>
            </a:pPr>
            <a:r>
              <a:rPr lang="en-US" sz="1700" dirty="0">
                <a:cs typeface="Calibri"/>
              </a:rPr>
              <a:t>Creates a monthly budget based off their salary</a:t>
            </a:r>
          </a:p>
          <a:p>
            <a:pPr>
              <a:lnSpc>
                <a:spcPct val="110000"/>
              </a:lnSpc>
            </a:pPr>
            <a:endParaRPr lang="en-US" sz="1700" dirty="0">
              <a:cs typeface="Calibri"/>
            </a:endParaRPr>
          </a:p>
        </p:txBody>
      </p:sp>
      <p:pic>
        <p:nvPicPr>
          <p:cNvPr id="5" name="Picture 4" descr="Mr Krabs Money GIF - Mr Krabs Money Greedy - Discover &amp; Share GIFs">
            <a:extLst>
              <a:ext uri="{FF2B5EF4-FFF2-40B4-BE49-F238E27FC236}">
                <a16:creationId xmlns:a16="http://schemas.microsoft.com/office/drawing/2014/main" id="{4EE434FB-9DC0-C7D2-3A4B-1F7A083A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733" y="306716"/>
            <a:ext cx="1882267" cy="2766849"/>
          </a:xfrm>
          <a:prstGeom prst="rect">
            <a:avLst/>
          </a:prstGeom>
        </p:spPr>
      </p:pic>
      <p:pic>
        <p:nvPicPr>
          <p:cNvPr id="9" name="Picture 8" descr="A person in a baseball cap&#10;&#10;Description automatically generated">
            <a:extLst>
              <a:ext uri="{FF2B5EF4-FFF2-40B4-BE49-F238E27FC236}">
                <a16:creationId xmlns:a16="http://schemas.microsoft.com/office/drawing/2014/main" id="{3D9AE3CE-CA2F-5BB6-F7A0-CED4715F0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55" y="585240"/>
            <a:ext cx="3810000" cy="2209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ED3F9F-BBEC-400A-8778-9AB983ADF3AB}"/>
                  </a:ext>
                </a:extLst>
              </p14:cNvPr>
              <p14:cNvContentPartPr/>
              <p14:nvPr/>
            </p14:nvContentPartPr>
            <p14:xfrm>
              <a:off x="3570147" y="1041747"/>
              <a:ext cx="34200" cy="4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ED3F9F-BBEC-400A-8778-9AB983ADF3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4027" y="1035627"/>
                <a:ext cx="4644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9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5BC-71F7-0C8B-F72E-247808A0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 sz="3700" dirty="0">
                <a:cs typeface="Calibri Light"/>
              </a:rPr>
              <a:t>The Menu</a:t>
            </a:r>
            <a:endParaRPr lang="en-US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F801A-9BFE-EA6F-38F8-6A8764B2D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936"/>
          <a:stretch/>
        </p:blipFill>
        <p:spPr>
          <a:xfrm>
            <a:off x="4665960" y="1917756"/>
            <a:ext cx="7295157" cy="2515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567DEE-BB74-56F3-EB75-4F0325A7B89D}"/>
                  </a:ext>
                </a:extLst>
              </p14:cNvPr>
              <p14:cNvContentPartPr/>
              <p14:nvPr/>
            </p14:nvContentPartPr>
            <p14:xfrm>
              <a:off x="6721227" y="4538600"/>
              <a:ext cx="126360" cy="85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567DEE-BB74-56F3-EB75-4F0325A7B8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8227" y="4475600"/>
                <a:ext cx="252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8B0EAF-5941-3925-E087-37B180AF7781}"/>
                  </a:ext>
                </a:extLst>
              </p14:cNvPr>
              <p14:cNvContentPartPr/>
              <p14:nvPr/>
            </p14:nvContentPartPr>
            <p14:xfrm>
              <a:off x="8204067" y="364058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8B0EAF-5941-3925-E087-37B180AF7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41067" y="357758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29E8CF1-FF17-0BA3-AD92-F7DA63873186}"/>
                  </a:ext>
                </a:extLst>
              </p14:cNvPr>
              <p14:cNvContentPartPr/>
              <p14:nvPr/>
            </p14:nvContentPartPr>
            <p14:xfrm>
              <a:off x="8135307" y="4105520"/>
              <a:ext cx="155520" cy="128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29E8CF1-FF17-0BA3-AD92-F7DA63873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72307" y="4042520"/>
                <a:ext cx="281160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756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7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9" name="Isosceles Triangle 188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5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5205BC-71F7-0C8B-F72E-247808A0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Salary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AE98D50E-5A8E-5CB7-3C3C-33EC3811C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17" y="4202728"/>
            <a:ext cx="3654568" cy="1026125"/>
          </a:xfrm>
        </p:spPr>
        <p:txBody>
          <a:bodyPr vert="horz" lIns="91440" tIns="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rgbClr val="FFFEFF"/>
                </a:solidFill>
              </a:rPr>
              <a:t>Step 1: Input yearly salary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alary GIFs - Get the best GIF on GIPHY">
            <a:extLst>
              <a:ext uri="{FF2B5EF4-FFF2-40B4-BE49-F238E27FC236}">
                <a16:creationId xmlns:a16="http://schemas.microsoft.com/office/drawing/2014/main" id="{762CBF22-79B8-F6AE-C5E7-42883A7D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276" y="3784478"/>
            <a:ext cx="3532189" cy="2649142"/>
          </a:xfrm>
          <a:prstGeom prst="rect">
            <a:avLst/>
          </a:prstGeom>
          <a:ln w="952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39A54-F7BD-0E2B-E0D6-535774712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56" y="2156272"/>
            <a:ext cx="6586120" cy="10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5205BC-71F7-0C8B-F72E-247808A0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Setting Expenses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AE98D50E-5A8E-5CB7-3C3C-33EC3811C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17" y="4202728"/>
            <a:ext cx="3654568" cy="1026125"/>
          </a:xfrm>
        </p:spPr>
        <p:txBody>
          <a:bodyPr vert="horz" lIns="91440" tIns="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>
                <a:solidFill>
                  <a:srgbClr val="FFFEFF"/>
                </a:solidFill>
              </a:rPr>
              <a:t>Step 2: Input Monthly Expenses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udget Accounting GIF - Budget Accounting Bills - Discover &amp; Share GIFs">
            <a:extLst>
              <a:ext uri="{FF2B5EF4-FFF2-40B4-BE49-F238E27FC236}">
                <a16:creationId xmlns:a16="http://schemas.microsoft.com/office/drawing/2014/main" id="{FEC09B18-98DD-8CCA-764A-C2756C236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263" y="3679"/>
            <a:ext cx="3018963" cy="3018963"/>
          </a:xfrm>
          <a:prstGeom prst="rect">
            <a:avLst/>
          </a:prstGeom>
          <a:ln w="9525">
            <a:noFill/>
          </a:ln>
        </p:spPr>
      </p:pic>
      <p:sp>
        <p:nvSpPr>
          <p:cNvPr id="4" name="Content Placeholder 101">
            <a:extLst>
              <a:ext uri="{FF2B5EF4-FFF2-40B4-BE49-F238E27FC236}">
                <a16:creationId xmlns:a16="http://schemas.microsoft.com/office/drawing/2014/main" id="{2D855973-2D7C-5D94-283E-80B4558BE1D0}"/>
              </a:ext>
            </a:extLst>
          </p:cNvPr>
          <p:cNvSpPr txBox="1">
            <a:spLocks/>
          </p:cNvSpPr>
          <p:nvPr/>
        </p:nvSpPr>
        <p:spPr>
          <a:xfrm>
            <a:off x="5821889" y="2423365"/>
            <a:ext cx="6281873" cy="237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700" dirty="0">
                <a:cs typeface="Calibri"/>
              </a:rPr>
              <a:t>User can input their monthly expenses</a:t>
            </a:r>
          </a:p>
          <a:p>
            <a:pPr>
              <a:lnSpc>
                <a:spcPct val="110000"/>
              </a:lnSpc>
            </a:pPr>
            <a:r>
              <a:rPr lang="en-US" sz="1700" dirty="0">
                <a:cs typeface="Calibri"/>
              </a:rPr>
              <a:t>They input the category first then how much they spent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E8FF2-D9CA-30A3-07BC-6132E3061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806" y="4184822"/>
            <a:ext cx="5616427" cy="1341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82D94-7BF4-5BC7-E55D-894393212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214" y="5696426"/>
            <a:ext cx="6307612" cy="2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5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F1E80D7A91C74199DAEC416DE96DB8" ma:contentTypeVersion="3" ma:contentTypeDescription="Create a new document." ma:contentTypeScope="" ma:versionID="1655c5dcf8ff694caa3e3952fb3c2c59">
  <xsd:schema xmlns:xsd="http://www.w3.org/2001/XMLSchema" xmlns:xs="http://www.w3.org/2001/XMLSchema" xmlns:p="http://schemas.microsoft.com/office/2006/metadata/properties" xmlns:ns3="284979c4-95df-45c9-8a3a-05f794efb00e" targetNamespace="http://schemas.microsoft.com/office/2006/metadata/properties" ma:root="true" ma:fieldsID="eae6648f9ce4a36c8843135e25ba33df" ns3:_="">
    <xsd:import namespace="284979c4-95df-45c9-8a3a-05f794efb0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979c4-95df-45c9-8a3a-05f794efb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EFBA37-5959-4FE2-8CAB-8A1E6E8EB8BD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284979c4-95df-45c9-8a3a-05f794efb00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C19AD37-ADFD-4B56-A87E-AE28FDD599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3B979A-F7AA-431F-A66A-BC283C48F342}">
  <ds:schemaRefs>
    <ds:schemaRef ds:uri="284979c4-95df-45c9-8a3a-05f794efb0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250</Words>
  <Application>Microsoft Office PowerPoint</Application>
  <PresentationFormat>Widescreen</PresentationFormat>
  <Paragraphs>51</Paragraphs>
  <Slides>19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Rockwell</vt:lpstr>
      <vt:lpstr>Wingdings</vt:lpstr>
      <vt:lpstr>Atlas</vt:lpstr>
      <vt:lpstr>Group Programming Project 1</vt:lpstr>
      <vt:lpstr>Do You Struggle With Managing Your Money?</vt:lpstr>
      <vt:lpstr>PowerPoint Presentation</vt:lpstr>
      <vt:lpstr>Well, We Have The Solution For You!</vt:lpstr>
      <vt:lpstr>Budget Manager</vt:lpstr>
      <vt:lpstr>What Can Our Budget Manager Do?</vt:lpstr>
      <vt:lpstr>The Menu</vt:lpstr>
      <vt:lpstr>Salary</vt:lpstr>
      <vt:lpstr>Setting Expenses</vt:lpstr>
      <vt:lpstr>Showing Expenses</vt:lpstr>
      <vt:lpstr>Creating Sample Budget</vt:lpstr>
      <vt:lpstr>This will create a monthly budget for you to go by!</vt:lpstr>
      <vt:lpstr>What Did We Learn?</vt:lpstr>
      <vt:lpstr>About the process of budgeting</vt:lpstr>
      <vt:lpstr>How important is to save</vt:lpstr>
      <vt:lpstr>What Could We Improve?</vt:lpstr>
      <vt:lpstr>The End</vt:lpstr>
      <vt:lpstr>What will our budget manager do?</vt:lpstr>
      <vt:lpstr>Building Blocks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O. Pearson</dc:creator>
  <cp:lastModifiedBy>Robert Pearson</cp:lastModifiedBy>
  <cp:revision>2</cp:revision>
  <dcterms:created xsi:type="dcterms:W3CDTF">2023-11-03T16:27:30Z</dcterms:created>
  <dcterms:modified xsi:type="dcterms:W3CDTF">2023-11-15T01:13:19Z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0x010100DBF1E80D7A91C74199DAEC416DE96DB8</vt:lpwstr>
  </property>
</Properties>
</file>